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B861F-2F39-426E-BA99-327858E3FEF6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C37F0-6003-4A29-A286-2670E6FCA42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92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C37F0-6003-4A29-A286-2670E6FCA42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98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E0E8748-971B-413D-9211-919442821752}" type="datetimeFigureOut">
              <a:rPr lang="en-US" smtClean="0"/>
              <a:t>08-Nov-12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14EF8C5-8A78-44E0-8B08-315F6DE16A6A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Nile Goblet training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Addis Ababa 8-9</a:t>
            </a:r>
            <a:r>
              <a:rPr lang="en-US" baseline="30000" dirty="0" smtClean="0"/>
              <a:t>th</a:t>
            </a:r>
            <a:r>
              <a:rPr lang="en-US" dirty="0" smtClean="0"/>
              <a:t> November</a:t>
            </a:r>
          </a:p>
          <a:p>
            <a:r>
              <a:rPr lang="en-US" dirty="0" smtClean="0"/>
              <a:t>Gondar 13-14 November</a:t>
            </a:r>
          </a:p>
          <a:p>
            <a:r>
              <a:rPr lang="en-US" dirty="0" smtClean="0"/>
              <a:t>Catherine Pfeifer &amp; Yenenesh Abebe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99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Suitability mapping for rainwater management practices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9264391" cy="225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D:\Ilri\mapping paper\suitability_2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3" b="47270"/>
          <a:stretch/>
        </p:blipFill>
        <p:spPr bwMode="auto">
          <a:xfrm>
            <a:off x="772886" y="3657600"/>
            <a:ext cx="7394575" cy="344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38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Introducing socio-economic constraints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Feasibility mapping for rainwater management practices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14600"/>
            <a:ext cx="7371452" cy="166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D:\Ilri\adoption runs\arcproject\feasibil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704" y="3962400"/>
            <a:ext cx="659130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50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Ilri\adoption runs\arcproject\with tre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891192"/>
            <a:ext cx="5029200" cy="192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area estimation </a:t>
            </a:r>
          </a:p>
          <a:p>
            <a:pPr lvl="1"/>
            <a:r>
              <a:rPr lang="en-US" dirty="0" smtClean="0"/>
              <a:t>Econometric model for adoption based on household data</a:t>
            </a:r>
          </a:p>
          <a:p>
            <a:pPr lvl="1"/>
            <a:r>
              <a:rPr lang="en-US" dirty="0" smtClean="0"/>
              <a:t>Extrapolation based on the Ethiopian Rural Atlas</a:t>
            </a:r>
          </a:p>
          <a:p>
            <a:pPr lvl="1"/>
            <a:r>
              <a:rPr lang="en-US" dirty="0" smtClean="0"/>
              <a:t>Model with and without spatial trend.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Willingness of adoption maps (for rainwater management practice)</a:t>
            </a:r>
            <a:endParaRPr lang="en-US" dirty="0"/>
          </a:p>
        </p:txBody>
      </p:sp>
      <p:pic>
        <p:nvPicPr>
          <p:cNvPr id="5122" name="Picture 2" descr="D:\Ilri\adoption runs\arcproject\without tre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05" y="3429000"/>
            <a:ext cx="4890795" cy="186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Aggregation to the landscape scale: combining </a:t>
            </a:r>
            <a:r>
              <a:rPr lang="en-US" sz="3600" dirty="0" smtClean="0"/>
              <a:t>practices </a:t>
            </a:r>
            <a:r>
              <a:rPr lang="en-US" sz="3600" dirty="0" smtClean="0"/>
              <a:t>into strategies </a:t>
            </a:r>
            <a:endParaRPr lang="en-US" sz="3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25" y="1981200"/>
            <a:ext cx="8814809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907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strategy mapping </a:t>
            </a:r>
            <a:endParaRPr lang="en-US" dirty="0"/>
          </a:p>
        </p:txBody>
      </p:sp>
      <p:pic>
        <p:nvPicPr>
          <p:cNvPr id="6146" name="Picture 2" descr="D:\Ilri\mapping paper\landscape_suitability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1447800"/>
            <a:ext cx="669884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89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open source GIS tool that can produce the </a:t>
            </a:r>
          </a:p>
          <a:p>
            <a:pPr lvl="1"/>
            <a:r>
              <a:rPr lang="en-US" dirty="0"/>
              <a:t>Suitability maps </a:t>
            </a:r>
          </a:p>
          <a:p>
            <a:pPr lvl="1"/>
            <a:r>
              <a:rPr lang="en-US" dirty="0"/>
              <a:t>Feasibility maps </a:t>
            </a:r>
          </a:p>
          <a:p>
            <a:pPr lvl="1"/>
            <a:r>
              <a:rPr lang="en-US" dirty="0"/>
              <a:t>Strategy maps </a:t>
            </a:r>
          </a:p>
          <a:p>
            <a:pPr marL="393192" lvl="1" indent="0">
              <a:buNone/>
            </a:pPr>
            <a:r>
              <a:rPr lang="en-US" dirty="0"/>
              <a:t>Without prior GIS knowledge</a:t>
            </a:r>
          </a:p>
          <a:p>
            <a:r>
              <a:rPr lang="en-US" dirty="0" smtClean="0"/>
              <a:t>Flexible tool</a:t>
            </a:r>
          </a:p>
          <a:p>
            <a:pPr lvl="1"/>
            <a:r>
              <a:rPr lang="en-US" dirty="0" smtClean="0"/>
              <a:t>Can be adjusted for any practice/technology</a:t>
            </a:r>
          </a:p>
          <a:p>
            <a:pPr lvl="1"/>
            <a:r>
              <a:rPr lang="en-US" dirty="0" smtClean="0"/>
              <a:t>For any location in the world</a:t>
            </a:r>
          </a:p>
          <a:p>
            <a:r>
              <a:rPr lang="en-US" dirty="0"/>
              <a:t> </a:t>
            </a:r>
            <a:r>
              <a:rPr lang="en-US" dirty="0" smtClean="0"/>
              <a:t>versions</a:t>
            </a:r>
          </a:p>
          <a:p>
            <a:pPr lvl="1"/>
            <a:r>
              <a:rPr lang="en-US" dirty="0" smtClean="0"/>
              <a:t>For the Nile basin (large scale)</a:t>
            </a:r>
          </a:p>
          <a:p>
            <a:pPr lvl="1"/>
            <a:r>
              <a:rPr lang="en-US" dirty="0" smtClean="0"/>
              <a:t>For watersheds (small scale) in development</a:t>
            </a:r>
          </a:p>
          <a:p>
            <a:pPr marL="393192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Nile-Goblet tool?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99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1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Improving resilience of rural livelihoods by using rainwater management as an entry point.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N3: </a:t>
            </a:r>
          </a:p>
          <a:p>
            <a:r>
              <a:rPr lang="en-US" dirty="0" smtClean="0"/>
              <a:t>raise awareness that solutions are context specific</a:t>
            </a:r>
          </a:p>
          <a:p>
            <a:r>
              <a:rPr lang="en-US" dirty="0" smtClean="0"/>
              <a:t>Provide a tool for geographical targeting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Nile Basin Development </a:t>
            </a:r>
            <a:br>
              <a:rPr lang="en-US" sz="2800" dirty="0" smtClean="0"/>
            </a:br>
            <a:r>
              <a:rPr lang="en-US" sz="2800" dirty="0" smtClean="0"/>
              <a:t>Challenge program : N3 on targeting and scaling out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105400"/>
            <a:ext cx="7115175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763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Participants understand the concept of integrated rainwater management and rainwater management strategies</a:t>
            </a:r>
          </a:p>
          <a:p>
            <a:r>
              <a:rPr lang="en-US" dirty="0" smtClean="0"/>
              <a:t>Participants understand the concept of suitability and feasibility maps</a:t>
            </a:r>
          </a:p>
          <a:p>
            <a:r>
              <a:rPr lang="en-US" dirty="0" smtClean="0"/>
              <a:t>Participant are able to map out rainwater management strategies of their choice with the Nile Goblet tool</a:t>
            </a:r>
          </a:p>
          <a:p>
            <a:r>
              <a:rPr lang="en-US" dirty="0" smtClean="0"/>
              <a:t>Participants are able to feed their own maps to the Nile tool</a:t>
            </a:r>
          </a:p>
          <a:p>
            <a:r>
              <a:rPr lang="en-US" dirty="0" smtClean="0"/>
              <a:t>Participants are able to organize a Nile training for their peers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of the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44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Competence based training</a:t>
            </a:r>
          </a:p>
          <a:p>
            <a:pPr lvl="1"/>
            <a:r>
              <a:rPr lang="en-US" dirty="0" smtClean="0"/>
              <a:t>Little formal teaching</a:t>
            </a:r>
          </a:p>
          <a:p>
            <a:pPr lvl="1"/>
            <a:r>
              <a:rPr lang="en-US" dirty="0" smtClean="0"/>
              <a:t>Lots </a:t>
            </a:r>
            <a:r>
              <a:rPr lang="en-US" dirty="0" err="1" smtClean="0"/>
              <a:t>lots</a:t>
            </a:r>
            <a:r>
              <a:rPr lang="en-US" dirty="0" smtClean="0"/>
              <a:t> </a:t>
            </a:r>
            <a:r>
              <a:rPr lang="en-US" dirty="0" err="1" smtClean="0"/>
              <a:t>lots</a:t>
            </a:r>
            <a:r>
              <a:rPr lang="en-US" dirty="0" smtClean="0"/>
              <a:t> of exercises : “discover the suitability mapping in your own speed”  </a:t>
            </a:r>
          </a:p>
          <a:p>
            <a:pPr lvl="1"/>
            <a:r>
              <a:rPr lang="en-US" dirty="0" smtClean="0"/>
              <a:t>Learn how to learn on your own</a:t>
            </a:r>
          </a:p>
          <a:p>
            <a:r>
              <a:rPr lang="en-US" dirty="0" smtClean="0"/>
              <a:t>Open source training =&gt; “open-source spirit”</a:t>
            </a:r>
          </a:p>
          <a:p>
            <a:pPr lvl="1"/>
            <a:r>
              <a:rPr lang="en-US" dirty="0" smtClean="0"/>
              <a:t>Testing a new tool (beta version) </a:t>
            </a:r>
          </a:p>
          <a:p>
            <a:pPr lvl="1"/>
            <a:r>
              <a:rPr lang="en-US" dirty="0" smtClean="0"/>
              <a:t>We learn together</a:t>
            </a:r>
          </a:p>
          <a:p>
            <a:pPr lvl="1"/>
            <a:r>
              <a:rPr lang="en-US" dirty="0" smtClean="0"/>
              <a:t>We keep track of error messages </a:t>
            </a:r>
          </a:p>
          <a:p>
            <a:pPr lvl="1"/>
            <a:r>
              <a:rPr lang="en-US" dirty="0" smtClean="0"/>
              <a:t>We help each other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Spirit of the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the concept of rainwater management at landscape scale</a:t>
            </a:r>
          </a:p>
          <a:p>
            <a:r>
              <a:rPr lang="en-US" dirty="0" smtClean="0"/>
              <a:t>Discover the Nile-Goblet tool</a:t>
            </a:r>
          </a:p>
          <a:p>
            <a:r>
              <a:rPr lang="en-US" dirty="0" smtClean="0"/>
              <a:t>Make suitability and feasibility maps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Day 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59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Two set of exercises that can be solved in :</a:t>
            </a:r>
          </a:p>
          <a:p>
            <a:r>
              <a:rPr lang="en-US" dirty="0" smtClean="0"/>
              <a:t>ArcGIS = refresher of last year training</a:t>
            </a:r>
          </a:p>
          <a:p>
            <a:r>
              <a:rPr lang="en-US" dirty="0" smtClean="0"/>
              <a:t>Grass = open source solution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Please choose your software and get it installed during the break (from the CD). </a:t>
            </a:r>
          </a:p>
          <a:p>
            <a:pPr marL="0" indent="0">
              <a:buNone/>
            </a:pPr>
            <a:r>
              <a:rPr lang="en-US" dirty="0" smtClean="0"/>
              <a:t>For ArcGIS request your free trial license on the </a:t>
            </a:r>
            <a:r>
              <a:rPr lang="en-US" dirty="0" err="1" smtClean="0"/>
              <a:t>esri</a:t>
            </a:r>
            <a:r>
              <a:rPr lang="en-US" dirty="0" smtClean="0"/>
              <a:t> website.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Prepare your own data for the Nile Goblet tool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25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name tag 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You should have a </a:t>
            </a:r>
          </a:p>
          <a:p>
            <a:pPr lvl="1"/>
            <a:r>
              <a:rPr lang="en-US" dirty="0"/>
              <a:t>Nile-Goblet manual </a:t>
            </a:r>
          </a:p>
          <a:p>
            <a:pPr lvl="1"/>
            <a:r>
              <a:rPr lang="en-US" dirty="0"/>
              <a:t>ArcGIS manual </a:t>
            </a:r>
          </a:p>
          <a:p>
            <a:pPr lvl="1"/>
            <a:r>
              <a:rPr lang="en-US" dirty="0"/>
              <a:t>A CD</a:t>
            </a:r>
          </a:p>
          <a:p>
            <a:endParaRPr lang="en-US" dirty="0" smtClean="0"/>
          </a:p>
          <a:p>
            <a:r>
              <a:rPr lang="en-US" dirty="0" smtClean="0"/>
              <a:t>If you are from outside Addis/Gondar</a:t>
            </a:r>
          </a:p>
          <a:p>
            <a:pPr lvl="1"/>
            <a:r>
              <a:rPr lang="en-US" dirty="0"/>
              <a:t> a reimbursement form 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housekeeping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5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rainwater management?</a:t>
            </a:r>
          </a:p>
          <a:p>
            <a:r>
              <a:rPr lang="en-US" dirty="0" smtClean="0"/>
              <a:t>Examples of practices</a:t>
            </a:r>
          </a:p>
          <a:p>
            <a:r>
              <a:rPr lang="en-US" dirty="0" smtClean="0"/>
              <a:t>What is a the farm and the landscape scale? </a:t>
            </a:r>
          </a:p>
          <a:p>
            <a:r>
              <a:rPr lang="en-US" dirty="0" smtClean="0"/>
              <a:t>What is integrated watershed management? </a:t>
            </a:r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Rainwater management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9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384605"/>
              </p:ext>
            </p:extLst>
          </p:nvPr>
        </p:nvGraphicFramePr>
        <p:xfrm>
          <a:off x="685800" y="1600200"/>
          <a:ext cx="7924800" cy="4835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3129"/>
                <a:gridCol w="2193129"/>
                <a:gridCol w="1769271"/>
                <a:gridCol w="1769271"/>
              </a:tblGrid>
              <a:tr h="309306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Zone\Land use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Main objective (examples)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97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Cropland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Grassland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Degraded land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90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Uplands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Increase infiltration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Agro-forestry, forestry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Increase the quantity and quality of fodder for livestock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over-sowing, limiting animal movement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Rehabilitate degraded land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half-moon, forestry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79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Midlands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Control erosion, maintain soil moisture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Soil and water conservation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Agro-forestry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Conservation agriculture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87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Lowlands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More efficient use of surface or shallow water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Wells, river diversion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Rainwater management at landscape scale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1255</TotalTime>
  <Words>495</Words>
  <Application>Microsoft Office PowerPoint</Application>
  <PresentationFormat>Diavoorstelling (4:3)</PresentationFormat>
  <Paragraphs>96</Paragraphs>
  <Slides>16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Concourse</vt:lpstr>
      <vt:lpstr>Nile Goblet training</vt:lpstr>
      <vt:lpstr>Nile Basin Development  Challenge program : N3 on targeting and scaling out</vt:lpstr>
      <vt:lpstr>Objective of the training</vt:lpstr>
      <vt:lpstr>Spirit of the training</vt:lpstr>
      <vt:lpstr>Program Day 1 </vt:lpstr>
      <vt:lpstr>Prepare your own data for the Nile Goblet tool </vt:lpstr>
      <vt:lpstr>Some housekeeping</vt:lpstr>
      <vt:lpstr>Rainwater management ?</vt:lpstr>
      <vt:lpstr>Rainwater management at landscape scale </vt:lpstr>
      <vt:lpstr>Suitability mapping for rainwater management practices </vt:lpstr>
      <vt:lpstr>Feasibility mapping for rainwater management practices</vt:lpstr>
      <vt:lpstr>Willingness of adoption maps (for rainwater management practice)</vt:lpstr>
      <vt:lpstr>Aggregation to the landscape scale: combining practices into strategies </vt:lpstr>
      <vt:lpstr>Example of strategy mapping </vt:lpstr>
      <vt:lpstr>So what is Nile-Goblet tool? </vt:lpstr>
      <vt:lpstr>PowerPoint-presentatie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Nile Goblet training</dc:title>
  <dc:creator>Pfeifer, Catherine (ILRI/IWMI)</dc:creator>
  <cp:lastModifiedBy>Catherine-user</cp:lastModifiedBy>
  <cp:revision>16</cp:revision>
  <dcterms:created xsi:type="dcterms:W3CDTF">2012-11-06T12:39:27Z</dcterms:created>
  <dcterms:modified xsi:type="dcterms:W3CDTF">2012-11-08T19:26:38Z</dcterms:modified>
</cp:coreProperties>
</file>